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7" r:id="rId4"/>
    <p:sldId id="266" r:id="rId5"/>
    <p:sldId id="259" r:id="rId6"/>
    <p:sldId id="260" r:id="rId7"/>
    <p:sldId id="261" r:id="rId8"/>
    <p:sldId id="262" r:id="rId9"/>
    <p:sldId id="263" r:id="rId10"/>
    <p:sldId id="269" r:id="rId11"/>
    <p:sldId id="268" r:id="rId12"/>
    <p:sldId id="264" r:id="rId13"/>
    <p:sldId id="265" r:id="rId14"/>
  </p:sldIdLst>
  <p:sldSz cx="18288000" cy="10287000"/>
  <p:notesSz cx="6858000" cy="9144000"/>
  <p:embeddedFontLst>
    <p:embeddedFont>
      <p:font typeface="29LT Riwaya Informal" panose="020B0604020202020204" charset="-78"/>
      <p:regular r:id="rId16"/>
    </p:embeddedFont>
    <p:embeddedFont>
      <p:font typeface="Abibas" panose="020B0604020202020204" charset="0"/>
      <p:regular r:id="rId17"/>
    </p:embeddedFont>
    <p:embeddedFont>
      <p:font typeface="Inter" panose="02000503000000020004" pitchFamily="2" charset="0"/>
      <p:regular r:id="rId18"/>
      <p:bold r:id="rId19"/>
    </p:embeddedFont>
    <p:embeddedFont>
      <p:font typeface="Moontime" panose="020B0604020202020204" charset="0"/>
      <p:regular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0DD"/>
    <a:srgbClr val="290F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4958" autoAdjust="0"/>
  </p:normalViewPr>
  <p:slideViewPr>
    <p:cSldViewPr>
      <p:cViewPr>
        <p:scale>
          <a:sx n="40" d="100"/>
          <a:sy n="40" d="100"/>
        </p:scale>
        <p:origin x="559" y="2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EDCF5D-8CF8-4F7D-856B-B796C09AED0E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AD2D9-8DE4-4D04-8C7D-2A80D3E70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52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Laylatul</a:t>
            </a:r>
            <a:r>
              <a:rPr lang="en-US" dirty="0"/>
              <a:t> Qadr – One Night, A Thousand Months</a:t>
            </a:r>
          </a:p>
          <a:p>
            <a:r>
              <a:rPr lang="en-US" sz="12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- Unlocking Your Spiritual Potential</a:t>
            </a:r>
            <a:endParaRPr lang="en-US" dirty="0"/>
          </a:p>
          <a:p>
            <a:r>
              <a:rPr lang="en-US" dirty="0"/>
              <a:t>Eid Al-Fitr - A Celebration of Faith and Gratitude</a:t>
            </a:r>
          </a:p>
          <a:p>
            <a:r>
              <a:rPr lang="en-US" dirty="0"/>
              <a:t>Beyond Ramadan - Keeping the Fire Alive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AD2D9-8DE4-4D04-8C7D-2A80D3E709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92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AD2D9-8DE4-4D04-8C7D-2A80D3E709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08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AD2D9-8DE4-4D04-8C7D-2A80D3E709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7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64" b="-57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90847" y="-2745499"/>
            <a:ext cx="6264395" cy="6264395"/>
          </a:xfrm>
          <a:custGeom>
            <a:avLst/>
            <a:gdLst/>
            <a:ahLst/>
            <a:cxnLst/>
            <a:rect l="l" t="t" r="r" b="b"/>
            <a:pathLst>
              <a:path w="6264395" h="6264395">
                <a:moveTo>
                  <a:pt x="0" y="0"/>
                </a:moveTo>
                <a:lnTo>
                  <a:pt x="6264395" y="0"/>
                </a:lnTo>
                <a:lnTo>
                  <a:pt x="6264395" y="6264395"/>
                </a:lnTo>
                <a:lnTo>
                  <a:pt x="0" y="6264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3716000" y="8961120"/>
            <a:ext cx="320074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4850077" y="-1028700"/>
            <a:ext cx="640770" cy="4114800"/>
          </a:xfrm>
          <a:custGeom>
            <a:avLst/>
            <a:gdLst/>
            <a:ahLst/>
            <a:cxnLst/>
            <a:rect l="l" t="t" r="r" b="b"/>
            <a:pathLst>
              <a:path w="640770" h="4114800">
                <a:moveTo>
                  <a:pt x="0" y="0"/>
                </a:moveTo>
                <a:lnTo>
                  <a:pt x="640770" y="0"/>
                </a:lnTo>
                <a:lnTo>
                  <a:pt x="640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970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31956" y="-2057400"/>
            <a:ext cx="640770" cy="4114800"/>
          </a:xfrm>
          <a:custGeom>
            <a:avLst/>
            <a:gdLst/>
            <a:ahLst/>
            <a:cxnLst/>
            <a:rect l="l" t="t" r="r" b="b"/>
            <a:pathLst>
              <a:path w="640770" h="4114800">
                <a:moveTo>
                  <a:pt x="0" y="0"/>
                </a:moveTo>
                <a:lnTo>
                  <a:pt x="640770" y="0"/>
                </a:lnTo>
                <a:lnTo>
                  <a:pt x="640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970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004941" y="6590873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1" y="0"/>
                </a:lnTo>
                <a:lnTo>
                  <a:pt x="6816311" y="6816311"/>
                </a:lnTo>
                <a:lnTo>
                  <a:pt x="0" y="681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424160" y="2933700"/>
            <a:ext cx="6737421" cy="202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25"/>
              </a:lnSpc>
            </a:pPr>
            <a:r>
              <a:rPr lang="en-US" sz="13299" dirty="0">
                <a:solidFill>
                  <a:srgbClr val="FFFFFF"/>
                </a:solidFill>
                <a:latin typeface="Abibas"/>
                <a:ea typeface="Abibas"/>
                <a:cs typeface="Abibas"/>
                <a:sym typeface="Abibas"/>
              </a:rPr>
              <a:t>Ramadan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24160" y="5760028"/>
            <a:ext cx="6714980" cy="65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84"/>
              </a:lnSpc>
            </a:pPr>
            <a:r>
              <a:rPr lang="en-US" sz="5400" dirty="0">
                <a:solidFill>
                  <a:srgbClr val="FFFFFF"/>
                </a:solidFill>
                <a:latin typeface="Abibas"/>
                <a:ea typeface="Abibas"/>
                <a:cs typeface="Abibas"/>
                <a:sym typeface="Abibas"/>
              </a:rPr>
              <a:t>Blessings and Meaning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24160" y="4715847"/>
            <a:ext cx="5540696" cy="106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55"/>
              </a:lnSpc>
            </a:pPr>
            <a:r>
              <a:rPr lang="en-US" sz="8799" dirty="0">
                <a:solidFill>
                  <a:srgbClr val="FCC71F"/>
                </a:solidFill>
                <a:latin typeface="Moontime"/>
                <a:ea typeface="Moontime"/>
                <a:cs typeface="Moontime"/>
                <a:sym typeface="Moontime"/>
              </a:rPr>
              <a:t>a Month Full of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24182" y="8558980"/>
            <a:ext cx="3492561" cy="21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97"/>
              </a:lnSpc>
            </a:pPr>
            <a:r>
              <a:rPr lang="en-US" sz="183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Created by 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AA3DB4-5B2F-6C02-672B-FFEB6220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B41FA42F-5D80-AABB-23BD-BD339E1F1694}"/>
              </a:ext>
            </a:extLst>
          </p:cNvPr>
          <p:cNvSpPr/>
          <p:nvPr/>
        </p:nvSpPr>
        <p:spPr>
          <a:xfrm>
            <a:off x="15784453" y="7739042"/>
            <a:ext cx="4486316" cy="4486316"/>
          </a:xfrm>
          <a:custGeom>
            <a:avLst/>
            <a:gdLst/>
            <a:ahLst/>
            <a:cxnLst/>
            <a:rect l="l" t="t" r="r" b="b"/>
            <a:pathLst>
              <a:path w="4486316" h="4486316">
                <a:moveTo>
                  <a:pt x="0" y="0"/>
                </a:moveTo>
                <a:lnTo>
                  <a:pt x="4486316" y="0"/>
                </a:lnTo>
                <a:lnTo>
                  <a:pt x="4486316" y="4486316"/>
                </a:lnTo>
                <a:lnTo>
                  <a:pt x="0" y="4486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9895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0F0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682905-EB8F-D7C8-0427-B23EC1CF7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3CB5BEA-D844-2DDC-EFD1-67DF149B249A}"/>
              </a:ext>
            </a:extLst>
          </p:cNvPr>
          <p:cNvSpPr txBox="1"/>
          <p:nvPr/>
        </p:nvSpPr>
        <p:spPr>
          <a:xfrm>
            <a:off x="7124700" y="3050396"/>
            <a:ext cx="11163300" cy="2864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36"/>
              </a:lnSpc>
            </a:pPr>
            <a:r>
              <a:rPr lang="en-US" sz="18800" dirty="0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Day in the 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2CDFE9E-7CEA-5846-C314-F2B7BAFF7E21}"/>
              </a:ext>
            </a:extLst>
          </p:cNvPr>
          <p:cNvSpPr txBox="1"/>
          <p:nvPr/>
        </p:nvSpPr>
        <p:spPr>
          <a:xfrm>
            <a:off x="7124700" y="6322204"/>
            <a:ext cx="6648451" cy="1236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400" dirty="0">
                <a:solidFill>
                  <a:srgbClr val="FFFFFF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May we all find peace </a:t>
            </a:r>
          </a:p>
          <a:p>
            <a:pPr algn="l">
              <a:lnSpc>
                <a:spcPts val="4840"/>
              </a:lnSpc>
            </a:pPr>
            <a:r>
              <a:rPr lang="en-US" sz="4400" dirty="0">
                <a:solidFill>
                  <a:srgbClr val="FFFFFF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and patience during fasting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654B559-36BD-7DE6-6F9D-EFA441A1537F}"/>
              </a:ext>
            </a:extLst>
          </p:cNvPr>
          <p:cNvGrpSpPr/>
          <p:nvPr/>
        </p:nvGrpSpPr>
        <p:grpSpPr>
          <a:xfrm>
            <a:off x="4953565" y="-2024536"/>
            <a:ext cx="1411804" cy="7542308"/>
            <a:chOff x="0" y="0"/>
            <a:chExt cx="1882405" cy="1005641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4A362D2-F646-DB1F-2841-86578559EBD5}"/>
                </a:ext>
              </a:extLst>
            </p:cNvPr>
            <p:cNvSpPr/>
            <p:nvPr/>
          </p:nvSpPr>
          <p:spPr>
            <a:xfrm>
              <a:off x="0" y="894771"/>
              <a:ext cx="1426680" cy="9161640"/>
            </a:xfrm>
            <a:custGeom>
              <a:avLst/>
              <a:gdLst/>
              <a:ahLst/>
              <a:cxnLst/>
              <a:rect l="l" t="t" r="r" b="b"/>
              <a:pathLst>
                <a:path w="1426680" h="9161640">
                  <a:moveTo>
                    <a:pt x="0" y="0"/>
                  </a:moveTo>
                  <a:lnTo>
                    <a:pt x="1426680" y="0"/>
                  </a:lnTo>
                  <a:lnTo>
                    <a:pt x="1426680" y="9161640"/>
                  </a:lnTo>
                  <a:lnTo>
                    <a:pt x="0" y="9161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69709"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5019B0C-813B-AB78-18D6-0EB9AE916EA9}"/>
                </a:ext>
              </a:extLst>
            </p:cNvPr>
            <p:cNvSpPr/>
            <p:nvPr/>
          </p:nvSpPr>
          <p:spPr>
            <a:xfrm>
              <a:off x="970956" y="0"/>
              <a:ext cx="911449" cy="5853007"/>
            </a:xfrm>
            <a:custGeom>
              <a:avLst/>
              <a:gdLst/>
              <a:ahLst/>
              <a:cxnLst/>
              <a:rect l="l" t="t" r="r" b="b"/>
              <a:pathLst>
                <a:path w="911449" h="5853007">
                  <a:moveTo>
                    <a:pt x="0" y="0"/>
                  </a:moveTo>
                  <a:lnTo>
                    <a:pt x="911449" y="0"/>
                  </a:lnTo>
                  <a:lnTo>
                    <a:pt x="911449" y="5853007"/>
                  </a:lnTo>
                  <a:lnTo>
                    <a:pt x="0" y="5853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69709"/>
              </a:stretch>
            </a:blipFill>
          </p:spPr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7FB5D757-41EA-1226-B99E-893BEBCA554D}"/>
              </a:ext>
            </a:extLst>
          </p:cNvPr>
          <p:cNvSpPr/>
          <p:nvPr/>
        </p:nvSpPr>
        <p:spPr>
          <a:xfrm>
            <a:off x="-4629150" y="514350"/>
            <a:ext cx="9258300" cy="9258300"/>
          </a:xfrm>
          <a:custGeom>
            <a:avLst/>
            <a:gdLst/>
            <a:ahLst/>
            <a:cxnLst/>
            <a:rect l="l" t="t" r="r" b="b"/>
            <a:pathLst>
              <a:path w="9258300" h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97FAF1B-6F8A-0359-CFA7-54D0E6568293}"/>
              </a:ext>
            </a:extLst>
          </p:cNvPr>
          <p:cNvSpPr/>
          <p:nvPr/>
        </p:nvSpPr>
        <p:spPr>
          <a:xfrm>
            <a:off x="15784453" y="7739042"/>
            <a:ext cx="4486316" cy="4486316"/>
          </a:xfrm>
          <a:custGeom>
            <a:avLst/>
            <a:gdLst/>
            <a:ahLst/>
            <a:cxnLst/>
            <a:rect l="l" t="t" r="r" b="b"/>
            <a:pathLst>
              <a:path w="4486316" h="4486316">
                <a:moveTo>
                  <a:pt x="0" y="0"/>
                </a:moveTo>
                <a:lnTo>
                  <a:pt x="4486316" y="0"/>
                </a:lnTo>
                <a:lnTo>
                  <a:pt x="4486316" y="4486316"/>
                </a:lnTo>
                <a:lnTo>
                  <a:pt x="0" y="4486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8662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5473" y="386017"/>
            <a:ext cx="11965179" cy="2543845"/>
            <a:chOff x="0" y="0"/>
            <a:chExt cx="3151323" cy="6699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51323" cy="669984"/>
            </a:xfrm>
            <a:custGeom>
              <a:avLst/>
              <a:gdLst/>
              <a:ahLst/>
              <a:cxnLst/>
              <a:rect l="l" t="t" r="r" b="b"/>
              <a:pathLst>
                <a:path w="3151323" h="669984">
                  <a:moveTo>
                    <a:pt x="32999" y="0"/>
                  </a:moveTo>
                  <a:lnTo>
                    <a:pt x="3118324" y="0"/>
                  </a:lnTo>
                  <a:cubicBezTo>
                    <a:pt x="3136549" y="0"/>
                    <a:pt x="3151323" y="14774"/>
                    <a:pt x="3151323" y="32999"/>
                  </a:cubicBezTo>
                  <a:lnTo>
                    <a:pt x="3151323" y="636985"/>
                  </a:lnTo>
                  <a:cubicBezTo>
                    <a:pt x="3151323" y="645737"/>
                    <a:pt x="3147846" y="654130"/>
                    <a:pt x="3141658" y="660319"/>
                  </a:cubicBezTo>
                  <a:cubicBezTo>
                    <a:pt x="3135469" y="666507"/>
                    <a:pt x="3127076" y="669984"/>
                    <a:pt x="3118324" y="669984"/>
                  </a:cubicBezTo>
                  <a:lnTo>
                    <a:pt x="32999" y="669984"/>
                  </a:lnTo>
                  <a:cubicBezTo>
                    <a:pt x="14774" y="669984"/>
                    <a:pt x="0" y="655210"/>
                    <a:pt x="0" y="636985"/>
                  </a:cubicBezTo>
                  <a:lnTo>
                    <a:pt x="0" y="32999"/>
                  </a:lnTo>
                  <a:cubicBezTo>
                    <a:pt x="0" y="14774"/>
                    <a:pt x="14774" y="0"/>
                    <a:pt x="32999" y="0"/>
                  </a:cubicBezTo>
                  <a:close/>
                </a:path>
              </a:pathLst>
            </a:custGeom>
            <a:solidFill>
              <a:srgbClr val="290F0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51323" cy="708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56056" y="-912649"/>
            <a:ext cx="7718631" cy="11563493"/>
          </a:xfrm>
          <a:custGeom>
            <a:avLst/>
            <a:gdLst/>
            <a:ahLst/>
            <a:cxnLst/>
            <a:rect l="l" t="t" r="r" b="b"/>
            <a:pathLst>
              <a:path w="7718631" h="11563493">
                <a:moveTo>
                  <a:pt x="0" y="0"/>
                </a:moveTo>
                <a:lnTo>
                  <a:pt x="7718631" y="0"/>
                </a:lnTo>
                <a:lnTo>
                  <a:pt x="7718631" y="11563492"/>
                </a:lnTo>
                <a:lnTo>
                  <a:pt x="0" y="11563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144805" y="581891"/>
            <a:ext cx="9636088" cy="222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9"/>
              </a:lnSpc>
            </a:pPr>
            <a:r>
              <a:rPr lang="en-US" sz="6999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Goodness and Blessings in the Month of Ramadan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28213" y="5322125"/>
            <a:ext cx="8088185" cy="16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</a:t>
            </a:r>
          </a:p>
        </p:txBody>
      </p:sp>
      <p:sp>
        <p:nvSpPr>
          <p:cNvPr id="8" name="Freeform 8"/>
          <p:cNvSpPr/>
          <p:nvPr/>
        </p:nvSpPr>
        <p:spPr>
          <a:xfrm>
            <a:off x="14446165" y="6590873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0" y="0"/>
                </a:lnTo>
                <a:lnTo>
                  <a:pt x="6816310" y="6816311"/>
                </a:lnTo>
                <a:lnTo>
                  <a:pt x="0" y="681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5400000">
            <a:off x="7593004" y="3393287"/>
            <a:ext cx="343187" cy="300289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90F0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228213" y="3259752"/>
            <a:ext cx="8258719" cy="16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</a:t>
            </a:r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7593004" y="5410249"/>
            <a:ext cx="343187" cy="300289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90F0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228213" y="7388669"/>
            <a:ext cx="6764211" cy="200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</a:t>
            </a:r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7593004" y="7476793"/>
            <a:ext cx="343187" cy="300289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90F0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0F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24700" y="3050396"/>
            <a:ext cx="11163300" cy="307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36"/>
              </a:lnSpc>
            </a:pPr>
            <a:r>
              <a:rPr lang="en-US" sz="18800" dirty="0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24700" y="6322204"/>
            <a:ext cx="6648451" cy="1236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400" dirty="0">
                <a:solidFill>
                  <a:srgbClr val="FFFFFF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May we all find peace </a:t>
            </a:r>
          </a:p>
          <a:p>
            <a:pPr algn="l">
              <a:lnSpc>
                <a:spcPts val="4840"/>
              </a:lnSpc>
            </a:pPr>
            <a:r>
              <a:rPr lang="en-US" sz="4400" dirty="0">
                <a:solidFill>
                  <a:srgbClr val="FFFFFF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and patience during fasting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953565" y="-2024536"/>
            <a:ext cx="1411804" cy="7542308"/>
            <a:chOff x="0" y="0"/>
            <a:chExt cx="1882405" cy="10056411"/>
          </a:xfrm>
        </p:grpSpPr>
        <p:sp>
          <p:nvSpPr>
            <p:cNvPr id="5" name="Freeform 5"/>
            <p:cNvSpPr/>
            <p:nvPr/>
          </p:nvSpPr>
          <p:spPr>
            <a:xfrm>
              <a:off x="0" y="894771"/>
              <a:ext cx="1426680" cy="9161640"/>
            </a:xfrm>
            <a:custGeom>
              <a:avLst/>
              <a:gdLst/>
              <a:ahLst/>
              <a:cxnLst/>
              <a:rect l="l" t="t" r="r" b="b"/>
              <a:pathLst>
                <a:path w="1426680" h="9161640">
                  <a:moveTo>
                    <a:pt x="0" y="0"/>
                  </a:moveTo>
                  <a:lnTo>
                    <a:pt x="1426680" y="0"/>
                  </a:lnTo>
                  <a:lnTo>
                    <a:pt x="1426680" y="9161640"/>
                  </a:lnTo>
                  <a:lnTo>
                    <a:pt x="0" y="9161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69709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970956" y="0"/>
              <a:ext cx="911449" cy="5853007"/>
            </a:xfrm>
            <a:custGeom>
              <a:avLst/>
              <a:gdLst/>
              <a:ahLst/>
              <a:cxnLst/>
              <a:rect l="l" t="t" r="r" b="b"/>
              <a:pathLst>
                <a:path w="911449" h="5853007">
                  <a:moveTo>
                    <a:pt x="0" y="0"/>
                  </a:moveTo>
                  <a:lnTo>
                    <a:pt x="911449" y="0"/>
                  </a:lnTo>
                  <a:lnTo>
                    <a:pt x="911449" y="5853007"/>
                  </a:lnTo>
                  <a:lnTo>
                    <a:pt x="0" y="5853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697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-4629150" y="514350"/>
            <a:ext cx="9258300" cy="9258300"/>
          </a:xfrm>
          <a:custGeom>
            <a:avLst/>
            <a:gdLst/>
            <a:ahLst/>
            <a:cxnLst/>
            <a:rect l="l" t="t" r="r" b="b"/>
            <a:pathLst>
              <a:path w="9258300" h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784453" y="7739042"/>
            <a:ext cx="4486316" cy="4486316"/>
          </a:xfrm>
          <a:custGeom>
            <a:avLst/>
            <a:gdLst/>
            <a:ahLst/>
            <a:cxnLst/>
            <a:rect l="l" t="t" r="r" b="b"/>
            <a:pathLst>
              <a:path w="4486316" h="4486316">
                <a:moveTo>
                  <a:pt x="0" y="0"/>
                </a:moveTo>
                <a:lnTo>
                  <a:pt x="4486316" y="0"/>
                </a:lnTo>
                <a:lnTo>
                  <a:pt x="4486316" y="4486316"/>
                </a:lnTo>
                <a:lnTo>
                  <a:pt x="0" y="4486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B2BC24-1411-558A-2D5D-1DC566B1036D}"/>
              </a:ext>
            </a:extLst>
          </p:cNvPr>
          <p:cNvSpPr/>
          <p:nvPr/>
        </p:nvSpPr>
        <p:spPr>
          <a:xfrm>
            <a:off x="0" y="-1"/>
            <a:ext cx="18261149" cy="10287000"/>
          </a:xfrm>
          <a:prstGeom prst="rect">
            <a:avLst/>
          </a:prstGeom>
          <a:solidFill>
            <a:srgbClr val="FCF0D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9E69874-F93E-E455-8A54-DB5DA6681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9124" y="0"/>
            <a:ext cx="4772025" cy="32956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561430" y="2689751"/>
            <a:ext cx="6833157" cy="4907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Poppins" panose="00000500000000000000" pitchFamily="2" charset="0"/>
              <a:buChar char="◊"/>
            </a:pPr>
            <a:r>
              <a:rPr lang="en-US" sz="3600" dirty="0">
                <a:latin typeface="Poppins"/>
                <a:ea typeface="Poppins"/>
                <a:cs typeface="Poppins"/>
                <a:sym typeface="Poppins"/>
              </a:rPr>
              <a:t>What is Ramadan?</a:t>
            </a:r>
          </a:p>
          <a:p>
            <a:pPr marL="571500" indent="-571500" algn="l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Poppins" panose="00000500000000000000" pitchFamily="2" charset="0"/>
              <a:buChar char="◊"/>
            </a:pPr>
            <a:r>
              <a:rPr lang="en-US" sz="3600" dirty="0">
                <a:latin typeface="Poppins"/>
                <a:ea typeface="Poppins"/>
                <a:cs typeface="Poppins"/>
                <a:sym typeface="Poppins"/>
              </a:rPr>
              <a:t>Ramadan at its core</a:t>
            </a:r>
          </a:p>
          <a:p>
            <a:pPr marL="571500" indent="-571500" algn="l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Poppins" panose="00000500000000000000" pitchFamily="2" charset="0"/>
              <a:buChar char="◊"/>
            </a:pPr>
            <a:r>
              <a:rPr lang="en-US" sz="3600" dirty="0" err="1">
                <a:latin typeface="Poppins"/>
                <a:ea typeface="Poppins"/>
                <a:cs typeface="Poppins"/>
                <a:sym typeface="Poppins"/>
              </a:rPr>
              <a:t>Laylatul</a:t>
            </a:r>
            <a:r>
              <a:rPr lang="en-US" sz="3600" dirty="0">
                <a:latin typeface="Poppins"/>
                <a:ea typeface="Poppins"/>
                <a:cs typeface="Poppins"/>
                <a:sym typeface="Poppins"/>
              </a:rPr>
              <a:t> Qadr</a:t>
            </a:r>
          </a:p>
          <a:p>
            <a:pPr marL="571500" indent="-57150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Poppins" panose="00000500000000000000" pitchFamily="2" charset="0"/>
              <a:buChar char="◊"/>
            </a:pPr>
            <a:r>
              <a:rPr lang="en-US" sz="3600" dirty="0">
                <a:latin typeface="Poppins"/>
                <a:ea typeface="Poppins"/>
                <a:cs typeface="Poppins"/>
                <a:sym typeface="Poppins"/>
              </a:rPr>
              <a:t>Benefit</a:t>
            </a:r>
          </a:p>
          <a:p>
            <a:pPr marL="571500" indent="-57150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Poppins" panose="00000500000000000000" pitchFamily="2" charset="0"/>
              <a:buChar char="◊"/>
            </a:pPr>
            <a:r>
              <a:rPr lang="en-US" sz="3600" dirty="0">
                <a:latin typeface="Poppins"/>
                <a:ea typeface="Poppins"/>
                <a:cs typeface="Poppins"/>
                <a:sym typeface="Poppins"/>
              </a:rPr>
              <a:t>Eid Al-Fitr</a:t>
            </a:r>
          </a:p>
          <a:p>
            <a:pPr marL="571500" indent="-571500" algn="l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Poppins" panose="00000500000000000000" pitchFamily="2" charset="0"/>
              <a:buChar char="◊"/>
            </a:pPr>
            <a:r>
              <a:rPr lang="en-US" sz="3600" dirty="0">
                <a:latin typeface="Poppins"/>
                <a:ea typeface="Poppins"/>
                <a:cs typeface="Poppins"/>
                <a:sym typeface="Poppins"/>
              </a:rPr>
              <a:t>Beyond Ramadan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6B241E-6D4B-CFD3-C45F-096BAE3ADA81}"/>
              </a:ext>
            </a:extLst>
          </p:cNvPr>
          <p:cNvSpPr txBox="1"/>
          <p:nvPr/>
        </p:nvSpPr>
        <p:spPr>
          <a:xfrm>
            <a:off x="7493368" y="744711"/>
            <a:ext cx="33012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290F0C"/>
                </a:solidFill>
                <a:latin typeface="Abibas"/>
                <a:ea typeface="Abibas"/>
                <a:cs typeface="Abibas"/>
                <a:sym typeface="Abibas"/>
              </a:rPr>
              <a:t>Agenda</a:t>
            </a:r>
            <a:endParaRPr lang="en-US" sz="7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0F0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CA5C45-3F2B-1990-F03D-45C3DDB73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524F689-1726-6BB2-2F92-11BDB2F21F00}"/>
              </a:ext>
            </a:extLst>
          </p:cNvPr>
          <p:cNvGrpSpPr/>
          <p:nvPr/>
        </p:nvGrpSpPr>
        <p:grpSpPr>
          <a:xfrm>
            <a:off x="0" y="45720"/>
            <a:ext cx="8046720" cy="10241280"/>
            <a:chOff x="2816620" y="2595542"/>
            <a:chExt cx="8046720" cy="102412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8F3E54-DCCC-0085-9C83-F9B103048C5A}"/>
                </a:ext>
              </a:extLst>
            </p:cNvPr>
            <p:cNvSpPr/>
            <p:nvPr/>
          </p:nvSpPr>
          <p:spPr>
            <a:xfrm>
              <a:off x="2816620" y="2595542"/>
              <a:ext cx="8046720" cy="10241280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A74B53-0CA7-5B2F-F4FF-47D1DC557DCC}"/>
                </a:ext>
              </a:extLst>
            </p:cNvPr>
            <p:cNvSpPr/>
            <p:nvPr/>
          </p:nvSpPr>
          <p:spPr>
            <a:xfrm>
              <a:off x="2816620" y="2595542"/>
              <a:ext cx="8046720" cy="10241280"/>
            </a:xfrm>
            <a:prstGeom prst="rect">
              <a:avLst/>
            </a:prstGeom>
            <a:solidFill>
              <a:srgbClr val="290F0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0" tIns="914400" rIns="914400" rtlCol="0" anchor="ctr"/>
            <a:lstStyle/>
            <a:p>
              <a:pPr algn="ctr"/>
              <a:r>
                <a:rPr lang="en-US" sz="3600" dirty="0">
                  <a:solidFill>
                    <a:srgbClr val="FCF0DD"/>
                  </a:solidFill>
                  <a:latin typeface="Abibas" panose="020B0604020202020204" charset="0"/>
                  <a:cs typeface="29LT Riwaya Informal" panose="020B0604020202020204" charset="-78"/>
                </a:rPr>
                <a:t>Fasting</a:t>
              </a:r>
            </a:p>
            <a:p>
              <a:pPr algn="ctr"/>
              <a:endParaRPr lang="en-US" dirty="0">
                <a:solidFill>
                  <a:srgbClr val="FCF0DD"/>
                </a:solidFill>
                <a:latin typeface="29LT Riwaya Informal" panose="020B0604020202020204" charset="-78"/>
                <a:cs typeface="29LT Riwaya Informal" panose="020B0604020202020204" charset="-78"/>
              </a:endParaRPr>
            </a:p>
            <a:p>
              <a:pPr algn="ctr"/>
              <a:r>
                <a:rPr lang="en-US" sz="2400" dirty="0">
                  <a:solidFill>
                    <a:srgbClr val="FCF0DD"/>
                  </a:solidFill>
                  <a:latin typeface="29LT Riwaya Informal" panose="020B0604020202020204" charset="-78"/>
                  <a:cs typeface="29LT Riwaya Informal" panose="020B0604020202020204" charset="-78"/>
                </a:rPr>
                <a:t>“O believers! Fasting is prescribed for you – as it was prescribed for those before you – so perhaps you will become mindful [of Allah]”</a:t>
              </a:r>
              <a:br>
                <a:rPr lang="en-US" sz="2400" dirty="0">
                  <a:solidFill>
                    <a:srgbClr val="FCF0DD"/>
                  </a:solidFill>
                  <a:latin typeface="29LT Riwaya Informal" panose="020B0604020202020204" charset="-78"/>
                  <a:cs typeface="29LT Riwaya Informal" panose="020B0604020202020204" charset="-78"/>
                </a:rPr>
              </a:br>
              <a:r>
                <a:rPr lang="en-US" sz="2400" b="1" dirty="0">
                  <a:solidFill>
                    <a:srgbClr val="FCF0DD"/>
                  </a:solidFill>
                  <a:latin typeface="29LT Riwaya Informal" panose="020B0604020202020204" charset="-78"/>
                  <a:cs typeface="29LT Riwaya Informal" panose="020B0604020202020204" charset="-78"/>
                </a:rPr>
                <a:t>Q2:183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6E30B5-D333-B86D-C071-27208C390C64}"/>
              </a:ext>
            </a:extLst>
          </p:cNvPr>
          <p:cNvGrpSpPr/>
          <p:nvPr/>
        </p:nvGrpSpPr>
        <p:grpSpPr>
          <a:xfrm>
            <a:off x="8044445" y="62226"/>
            <a:ext cx="10237093" cy="4486315"/>
            <a:chOff x="8141070" y="0"/>
            <a:chExt cx="10070730" cy="432054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B3FCC2-AF99-2999-8860-A39AF3E5A878}"/>
                </a:ext>
              </a:extLst>
            </p:cNvPr>
            <p:cNvSpPr/>
            <p:nvPr/>
          </p:nvSpPr>
          <p:spPr>
            <a:xfrm>
              <a:off x="8153400" y="0"/>
              <a:ext cx="10058400" cy="4297680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94550" b="-94550"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34425A-0919-A2E8-31B8-5B5400741E78}"/>
                </a:ext>
              </a:extLst>
            </p:cNvPr>
            <p:cNvSpPr/>
            <p:nvPr/>
          </p:nvSpPr>
          <p:spPr>
            <a:xfrm>
              <a:off x="8141070" y="22860"/>
              <a:ext cx="10058400" cy="4297680"/>
            </a:xfrm>
            <a:prstGeom prst="rect">
              <a:avLst/>
            </a:prstGeom>
            <a:solidFill>
              <a:srgbClr val="290F0C">
                <a:alpha val="75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0" rIns="914400" rtlCol="0" anchor="ctr"/>
            <a:lstStyle/>
            <a:p>
              <a:pPr algn="ctr"/>
              <a:r>
                <a:rPr lang="en-US" sz="3600" dirty="0">
                  <a:solidFill>
                    <a:srgbClr val="FCF0DD"/>
                  </a:solidFill>
                  <a:latin typeface="Abibas" panose="020B0604020202020204" charset="0"/>
                  <a:cs typeface="29LT Riwaya Informal" panose="020B0604020202020204" charset="-78"/>
                </a:rPr>
                <a:t>Qur’an</a:t>
              </a:r>
            </a:p>
            <a:p>
              <a:pPr algn="ctr"/>
              <a:endParaRPr lang="en-US" dirty="0">
                <a:solidFill>
                  <a:srgbClr val="FCF0DD"/>
                </a:solidFill>
                <a:latin typeface="29LT Riwaya Informal" panose="020B0604020202020204" charset="-78"/>
                <a:cs typeface="29LT Riwaya Informal" panose="020B0604020202020204" charset="-78"/>
              </a:endParaRPr>
            </a:p>
            <a:p>
              <a:pPr algn="ctr"/>
              <a:r>
                <a:rPr lang="en-US" sz="2400" dirty="0">
                  <a:solidFill>
                    <a:srgbClr val="FCF0DD"/>
                  </a:solidFill>
                  <a:latin typeface="29LT Riwaya Informal" panose="020B0604020202020204" charset="-78"/>
                  <a:cs typeface="29LT Riwaya Informal" panose="020B0604020202020204" charset="-78"/>
                </a:rPr>
                <a:t>“The month of Ramadan [is that] in which the Qur’an was revealed, a guidance for mankind with clear proofs of guidance and the criterion [to distinguish between right and wrong] … ”</a:t>
              </a:r>
              <a:br>
                <a:rPr lang="en-US" sz="2400" dirty="0">
                  <a:solidFill>
                    <a:srgbClr val="FCF0DD"/>
                  </a:solidFill>
                  <a:latin typeface="29LT Riwaya Informal" panose="020B0604020202020204" charset="-78"/>
                  <a:cs typeface="29LT Riwaya Informal" panose="020B0604020202020204" charset="-78"/>
                </a:rPr>
              </a:br>
              <a:r>
                <a:rPr lang="en-US" sz="2400" b="1" dirty="0">
                  <a:solidFill>
                    <a:srgbClr val="FCF0DD"/>
                  </a:solidFill>
                  <a:latin typeface="29LT Riwaya Informal" panose="020B0604020202020204" charset="-78"/>
                  <a:cs typeface="29LT Riwaya Informal" panose="020B0604020202020204" charset="-78"/>
                </a:rPr>
                <a:t>Q2:185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CCE4B8-C380-AAC1-BA52-8F3FD1A61995}"/>
              </a:ext>
            </a:extLst>
          </p:cNvPr>
          <p:cNvGrpSpPr/>
          <p:nvPr/>
        </p:nvGrpSpPr>
        <p:grpSpPr>
          <a:xfrm>
            <a:off x="8046720" y="4238652"/>
            <a:ext cx="10237093" cy="6002628"/>
            <a:chOff x="8153400" y="4365170"/>
            <a:chExt cx="10134600" cy="593815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9ACA56-C329-4F9E-2153-BBC6B7E878E0}"/>
                </a:ext>
              </a:extLst>
            </p:cNvPr>
            <p:cNvSpPr/>
            <p:nvPr/>
          </p:nvSpPr>
          <p:spPr>
            <a:xfrm>
              <a:off x="8153400" y="4365170"/>
              <a:ext cx="10134600" cy="5921829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67004" b="-112972"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1F5E57-647A-7E8A-E82C-D7E2158CBA99}"/>
                </a:ext>
              </a:extLst>
            </p:cNvPr>
            <p:cNvSpPr/>
            <p:nvPr/>
          </p:nvSpPr>
          <p:spPr>
            <a:xfrm>
              <a:off x="8153400" y="4381500"/>
              <a:ext cx="10134600" cy="5921829"/>
            </a:xfrm>
            <a:prstGeom prst="rect">
              <a:avLst/>
            </a:prstGeom>
            <a:solidFill>
              <a:srgbClr val="290F0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45920" rIns="1645920" rtlCol="0" anchor="ctr"/>
            <a:lstStyle/>
            <a:p>
              <a:pPr algn="ctr"/>
              <a:r>
                <a:rPr lang="en-US" sz="3600" dirty="0">
                  <a:solidFill>
                    <a:srgbClr val="FCF0DD"/>
                  </a:solidFill>
                  <a:latin typeface="Abibas" panose="020B0604020202020204" charset="0"/>
                  <a:cs typeface="29LT Riwaya Informal" panose="020B0604020202020204" charset="-78"/>
                </a:rPr>
                <a:t>Worship</a:t>
              </a:r>
            </a:p>
            <a:p>
              <a:pPr algn="ctr"/>
              <a:endParaRPr lang="en-US" sz="2400" dirty="0">
                <a:solidFill>
                  <a:srgbClr val="FCF0DD"/>
                </a:solidFill>
                <a:latin typeface="29LT Riwaya Informal" panose="020B0604020202020204" charset="-78"/>
                <a:cs typeface="29LT Riwaya Informal" panose="020B0604020202020204" charset="-78"/>
              </a:endParaRPr>
            </a:p>
            <a:p>
              <a:pPr algn="ctr"/>
              <a:r>
                <a:rPr lang="en-US" sz="2400" dirty="0">
                  <a:solidFill>
                    <a:srgbClr val="FCF0DD"/>
                  </a:solidFill>
                  <a:latin typeface="29LT Riwaya Informal" panose="020B0604020202020204" charset="-78"/>
                  <a:cs typeface="29LT Riwaya Informal" panose="020B0604020202020204" charset="-78"/>
                </a:rPr>
                <a:t>“And I [Allah] did not create the  jinn and mankind except to worship Me ”</a:t>
              </a:r>
              <a:br>
                <a:rPr lang="en-US" sz="2400" dirty="0">
                  <a:solidFill>
                    <a:srgbClr val="FCF0DD"/>
                  </a:solidFill>
                  <a:latin typeface="29LT Riwaya Informal" panose="020B0604020202020204" charset="-78"/>
                  <a:cs typeface="29LT Riwaya Informal" panose="020B0604020202020204" charset="-78"/>
                </a:rPr>
              </a:br>
              <a:r>
                <a:rPr lang="en-US" sz="2400" b="1" dirty="0">
                  <a:solidFill>
                    <a:srgbClr val="FCF0DD"/>
                  </a:solidFill>
                  <a:latin typeface="29LT Riwaya Informal" panose="020B0604020202020204" charset="-78"/>
                  <a:cs typeface="29LT Riwaya Informal" panose="020B0604020202020204" charset="-78"/>
                </a:rPr>
                <a:t>Q51:56</a:t>
              </a:r>
            </a:p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27BF56-A066-818A-E099-859678E84159}"/>
              </a:ext>
            </a:extLst>
          </p:cNvPr>
          <p:cNvGrpSpPr/>
          <p:nvPr/>
        </p:nvGrpSpPr>
        <p:grpSpPr>
          <a:xfrm>
            <a:off x="548640" y="548640"/>
            <a:ext cx="5598305" cy="1695450"/>
            <a:chOff x="609600" y="495300"/>
            <a:chExt cx="5598305" cy="16954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6D80E1-2C9B-B379-C4B3-B96459415164}"/>
                </a:ext>
              </a:extLst>
            </p:cNvPr>
            <p:cNvSpPr txBox="1"/>
            <p:nvPr/>
          </p:nvSpPr>
          <p:spPr>
            <a:xfrm>
              <a:off x="1005840" y="814901"/>
              <a:ext cx="5202065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srgbClr val="FCF0DD"/>
                  </a:solidFill>
                  <a:latin typeface="Abibas"/>
                  <a:ea typeface="Abibas"/>
                  <a:cs typeface="Abibas"/>
                  <a:sym typeface="Abibas"/>
                </a:rPr>
                <a:t>Ramadan at its core</a:t>
              </a:r>
              <a:endParaRPr lang="en-US" sz="4800" dirty="0">
                <a:solidFill>
                  <a:srgbClr val="FCF0DD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2EF7D2-FAC0-5573-BD6E-0C32C3E7A70B}"/>
                </a:ext>
              </a:extLst>
            </p:cNvPr>
            <p:cNvSpPr txBox="1"/>
            <p:nvPr/>
          </p:nvSpPr>
          <p:spPr>
            <a:xfrm>
              <a:off x="1005840" y="1641933"/>
              <a:ext cx="377058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FCF0DD"/>
                  </a:solidFill>
                  <a:latin typeface="29LT Riwaya Informal" panose="020B0604020202020204" charset="-78"/>
                  <a:ea typeface="Abibas"/>
                  <a:cs typeface="29LT Riwaya Informal" panose="020B0604020202020204" charset="-78"/>
                  <a:sym typeface="Abibas"/>
                </a:rPr>
                <a:t>Fasting, Qur’an, Worship</a:t>
              </a:r>
              <a:endParaRPr lang="en-US" sz="2800" dirty="0">
                <a:solidFill>
                  <a:srgbClr val="FCF0DD"/>
                </a:solidFill>
                <a:latin typeface="29LT Riwaya Informal" panose="020B0604020202020204" charset="-78"/>
                <a:cs typeface="29LT Riwaya Informal" panose="020B0604020202020204" charset="-78"/>
              </a:endParaRPr>
            </a:p>
          </p:txBody>
        </p:sp>
        <p:sp>
          <p:nvSpPr>
            <p:cNvPr id="20" name="Half Frame 19">
              <a:extLst>
                <a:ext uri="{FF2B5EF4-FFF2-40B4-BE49-F238E27FC236}">
                  <a16:creationId xmlns:a16="http://schemas.microsoft.com/office/drawing/2014/main" id="{81CB1B27-BA9F-0726-664B-83E6B021A24D}"/>
                </a:ext>
              </a:extLst>
            </p:cNvPr>
            <p:cNvSpPr/>
            <p:nvPr/>
          </p:nvSpPr>
          <p:spPr>
            <a:xfrm>
              <a:off x="609600" y="495300"/>
              <a:ext cx="1097280" cy="548640"/>
            </a:xfrm>
            <a:prstGeom prst="halfFrame">
              <a:avLst/>
            </a:prstGeom>
            <a:noFill/>
            <a:ln>
              <a:solidFill>
                <a:srgbClr val="FCF0D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Half Frame 20">
              <a:extLst>
                <a:ext uri="{FF2B5EF4-FFF2-40B4-BE49-F238E27FC236}">
                  <a16:creationId xmlns:a16="http://schemas.microsoft.com/office/drawing/2014/main" id="{A3447B54-39F8-D55D-9F69-894287387C04}"/>
                </a:ext>
              </a:extLst>
            </p:cNvPr>
            <p:cNvSpPr/>
            <p:nvPr/>
          </p:nvSpPr>
          <p:spPr>
            <a:xfrm rot="10800000">
              <a:off x="5110625" y="1642110"/>
              <a:ext cx="1097280" cy="548640"/>
            </a:xfrm>
            <a:prstGeom prst="halfFrame">
              <a:avLst/>
            </a:prstGeom>
            <a:noFill/>
            <a:ln>
              <a:solidFill>
                <a:srgbClr val="FCF0D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A9512198-E42B-E2FE-A382-7091B5DAD3E1}"/>
              </a:ext>
            </a:extLst>
          </p:cNvPr>
          <p:cNvSpPr/>
          <p:nvPr/>
        </p:nvSpPr>
        <p:spPr>
          <a:xfrm>
            <a:off x="15784453" y="7739042"/>
            <a:ext cx="4486316" cy="4486316"/>
          </a:xfrm>
          <a:custGeom>
            <a:avLst/>
            <a:gdLst/>
            <a:ahLst/>
            <a:cxnLst/>
            <a:rect l="l" t="t" r="r" b="b"/>
            <a:pathLst>
              <a:path w="4486316" h="4486316">
                <a:moveTo>
                  <a:pt x="0" y="0"/>
                </a:moveTo>
                <a:lnTo>
                  <a:pt x="4486316" y="0"/>
                </a:lnTo>
                <a:lnTo>
                  <a:pt x="4486316" y="4486316"/>
                </a:lnTo>
                <a:lnTo>
                  <a:pt x="0" y="4486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8530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085FB3-11D2-2FA4-D913-14D06063E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B0889ADC-C393-F065-4DA7-7A3F7EC95B93}"/>
              </a:ext>
            </a:extLst>
          </p:cNvPr>
          <p:cNvSpPr/>
          <p:nvPr/>
        </p:nvSpPr>
        <p:spPr>
          <a:xfrm>
            <a:off x="-2057400" y="7886700"/>
            <a:ext cx="4486316" cy="4486316"/>
          </a:xfrm>
          <a:custGeom>
            <a:avLst/>
            <a:gdLst/>
            <a:ahLst/>
            <a:cxnLst/>
            <a:rect l="l" t="t" r="r" b="b"/>
            <a:pathLst>
              <a:path w="4486316" h="4486316">
                <a:moveTo>
                  <a:pt x="0" y="0"/>
                </a:moveTo>
                <a:lnTo>
                  <a:pt x="4486316" y="0"/>
                </a:lnTo>
                <a:lnTo>
                  <a:pt x="4486316" y="4486316"/>
                </a:lnTo>
                <a:lnTo>
                  <a:pt x="0" y="4486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708785-9C88-C66A-2090-DE9D9F6F3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9124" y="0"/>
            <a:ext cx="4772025" cy="329565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5E5D414-E437-473B-E1D8-D0A6CDA4D4A9}"/>
              </a:ext>
            </a:extLst>
          </p:cNvPr>
          <p:cNvGrpSpPr/>
          <p:nvPr/>
        </p:nvGrpSpPr>
        <p:grpSpPr>
          <a:xfrm>
            <a:off x="1877306" y="1647825"/>
            <a:ext cx="3837694" cy="5756105"/>
            <a:chOff x="1219199" y="1622258"/>
            <a:chExt cx="3837694" cy="5756105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8ADA211-AE4F-90F9-5C2C-E3C94D87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33669" y="2857500"/>
              <a:ext cx="2305050" cy="338137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565877-447F-C819-52AA-AEEE72FB7834}"/>
                </a:ext>
              </a:extLst>
            </p:cNvPr>
            <p:cNvSpPr txBox="1"/>
            <p:nvPr/>
          </p:nvSpPr>
          <p:spPr>
            <a:xfrm>
              <a:off x="1219200" y="6362700"/>
              <a:ext cx="353398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0" b="1" dirty="0">
                  <a:latin typeface="29LT Riwaya Informal" panose="020B0604020202020204" charset="-78"/>
                  <a:ea typeface="Abibas"/>
                  <a:cs typeface="29LT Riwaya Informal" panose="020B0604020202020204" charset="-78"/>
                  <a:sym typeface="Abibas"/>
                </a:rPr>
                <a:t>Ramadan</a:t>
              </a:r>
              <a:endParaRPr lang="en-US" sz="6000" b="1" dirty="0">
                <a:latin typeface="29LT Riwaya Informal" panose="020B0604020202020204" charset="-78"/>
                <a:cs typeface="29LT Riwaya Informal" panose="020B0604020202020204" charset="-78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ABD013-B0F7-B5E6-428D-EA5AE7288138}"/>
                </a:ext>
              </a:extLst>
            </p:cNvPr>
            <p:cNvSpPr txBox="1"/>
            <p:nvPr/>
          </p:nvSpPr>
          <p:spPr>
            <a:xfrm>
              <a:off x="1219199" y="1622258"/>
              <a:ext cx="383769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0" b="1" dirty="0">
                  <a:latin typeface="29LT Riwaya Informal" panose="020B0604020202020204" charset="-78"/>
                  <a:ea typeface="Abibas"/>
                  <a:cs typeface="29LT Riwaya Informal" panose="020B0604020202020204" charset="-78"/>
                  <a:sym typeface="Abibas"/>
                </a:rPr>
                <a:t>Benefits of</a:t>
              </a:r>
              <a:endParaRPr lang="en-US" sz="6000" b="1" dirty="0">
                <a:latin typeface="29LT Riwaya Informal" panose="020B0604020202020204" charset="-78"/>
                <a:cs typeface="29LT Riwaya Informal" panose="020B0604020202020204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9076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0F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4446165" y="6590873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0" y="0"/>
                </a:lnTo>
                <a:lnTo>
                  <a:pt x="6816310" y="6816311"/>
                </a:lnTo>
                <a:lnTo>
                  <a:pt x="0" y="6816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144805" y="504746"/>
            <a:ext cx="9026488" cy="222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9"/>
              </a:lnSpc>
            </a:pPr>
            <a:r>
              <a:rPr lang="en-US" sz="6999" dirty="0">
                <a:solidFill>
                  <a:srgbClr val="290F0C"/>
                </a:solidFill>
                <a:latin typeface="Abibas"/>
                <a:ea typeface="Abibas"/>
                <a:cs typeface="Abibas"/>
                <a:sym typeface="Abibas"/>
              </a:rPr>
              <a:t>When is The Time for Suhoor and Iftar?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784453" y="7739042"/>
            <a:ext cx="4486316" cy="4486316"/>
          </a:xfrm>
          <a:custGeom>
            <a:avLst/>
            <a:gdLst/>
            <a:ahLst/>
            <a:cxnLst/>
            <a:rect l="l" t="t" r="r" b="b"/>
            <a:pathLst>
              <a:path w="4486316" h="4486316">
                <a:moveTo>
                  <a:pt x="0" y="0"/>
                </a:moveTo>
                <a:lnTo>
                  <a:pt x="4486316" y="0"/>
                </a:lnTo>
                <a:lnTo>
                  <a:pt x="4486316" y="4486316"/>
                </a:lnTo>
                <a:lnTo>
                  <a:pt x="0" y="4486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4C067-31D1-78AA-A24C-73AE41C3E82B}"/>
              </a:ext>
            </a:extLst>
          </p:cNvPr>
          <p:cNvSpPr txBox="1"/>
          <p:nvPr/>
        </p:nvSpPr>
        <p:spPr>
          <a:xfrm>
            <a:off x="7493368" y="744711"/>
            <a:ext cx="45462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FCF0DD"/>
                </a:solidFill>
                <a:latin typeface="Abibas"/>
                <a:ea typeface="Abibas"/>
                <a:cs typeface="Abibas"/>
                <a:sym typeface="Abibas"/>
              </a:rPr>
              <a:t>Eid Al-Fitr</a:t>
            </a:r>
            <a:endParaRPr lang="en-US" sz="7200" dirty="0">
              <a:solidFill>
                <a:srgbClr val="FCF0DD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0F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28525" y="1538148"/>
            <a:ext cx="6196141" cy="222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9"/>
              </a:lnSpc>
            </a:pPr>
            <a:r>
              <a:rPr lang="en-US" sz="6999" dirty="0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Tarawih </a:t>
            </a:r>
          </a:p>
          <a:p>
            <a:pPr algn="l">
              <a:lnSpc>
                <a:spcPts val="8539"/>
              </a:lnSpc>
            </a:pPr>
            <a:r>
              <a:rPr lang="en-US" sz="6999" dirty="0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and </a:t>
            </a:r>
            <a:r>
              <a:rPr lang="en-US" sz="6999" dirty="0" err="1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Witr</a:t>
            </a:r>
            <a:r>
              <a:rPr lang="en-US" sz="6999" dirty="0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 Prayer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28525" y="4346606"/>
            <a:ext cx="6415475" cy="480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Lorem ipsum dolor sit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amet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consectetur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adipiscing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elit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Quisque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non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elit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mauris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. Cras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euismod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metus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ac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finibus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finibus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felis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dui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suscipit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purus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, a maximus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leo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ligula at dolor. Morbi et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malesuada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purus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Phasellus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lacus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sit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amet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urna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tempor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sollicitudin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>
            <a:off x="9897849" y="-893637"/>
            <a:ext cx="8390151" cy="11168255"/>
          </a:xfrm>
          <a:custGeom>
            <a:avLst/>
            <a:gdLst/>
            <a:ahLst/>
            <a:cxnLst/>
            <a:rect l="l" t="t" r="r" b="b"/>
            <a:pathLst>
              <a:path w="8390151" h="11168255">
                <a:moveTo>
                  <a:pt x="0" y="0"/>
                </a:moveTo>
                <a:lnTo>
                  <a:pt x="8390151" y="0"/>
                </a:lnTo>
                <a:lnTo>
                  <a:pt x="8390151" y="11168254"/>
                </a:lnTo>
                <a:lnTo>
                  <a:pt x="0" y="11168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80595" y="-843436"/>
            <a:ext cx="1411804" cy="7542308"/>
            <a:chOff x="0" y="0"/>
            <a:chExt cx="1882405" cy="10056411"/>
          </a:xfrm>
        </p:grpSpPr>
        <p:sp>
          <p:nvSpPr>
            <p:cNvPr id="6" name="Freeform 6"/>
            <p:cNvSpPr/>
            <p:nvPr/>
          </p:nvSpPr>
          <p:spPr>
            <a:xfrm>
              <a:off x="0" y="894771"/>
              <a:ext cx="1426680" cy="9161640"/>
            </a:xfrm>
            <a:custGeom>
              <a:avLst/>
              <a:gdLst/>
              <a:ahLst/>
              <a:cxnLst/>
              <a:rect l="l" t="t" r="r" b="b"/>
              <a:pathLst>
                <a:path w="1426680" h="9161640">
                  <a:moveTo>
                    <a:pt x="0" y="0"/>
                  </a:moveTo>
                  <a:lnTo>
                    <a:pt x="1426680" y="0"/>
                  </a:lnTo>
                  <a:lnTo>
                    <a:pt x="1426680" y="9161640"/>
                  </a:lnTo>
                  <a:lnTo>
                    <a:pt x="0" y="9161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69709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0956" y="0"/>
              <a:ext cx="911449" cy="5853007"/>
            </a:xfrm>
            <a:custGeom>
              <a:avLst/>
              <a:gdLst/>
              <a:ahLst/>
              <a:cxnLst/>
              <a:rect l="l" t="t" r="r" b="b"/>
              <a:pathLst>
                <a:path w="911449" h="5853007">
                  <a:moveTo>
                    <a:pt x="0" y="0"/>
                  </a:moveTo>
                  <a:lnTo>
                    <a:pt x="911449" y="0"/>
                  </a:lnTo>
                  <a:lnTo>
                    <a:pt x="911449" y="5853007"/>
                  </a:lnTo>
                  <a:lnTo>
                    <a:pt x="0" y="5853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69709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4396645" y="-2973593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1" y="0"/>
                </a:lnTo>
                <a:lnTo>
                  <a:pt x="6816311" y="6816310"/>
                </a:lnTo>
                <a:lnTo>
                  <a:pt x="0" y="6816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0F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02124"/>
            <a:ext cx="18288000" cy="10889124"/>
          </a:xfrm>
          <a:custGeom>
            <a:avLst/>
            <a:gdLst/>
            <a:ahLst/>
            <a:cxnLst/>
            <a:rect l="l" t="t" r="r" b="b"/>
            <a:pathLst>
              <a:path w="18288000" h="10889124">
                <a:moveTo>
                  <a:pt x="0" y="0"/>
                </a:moveTo>
                <a:lnTo>
                  <a:pt x="18288000" y="0"/>
                </a:lnTo>
                <a:lnTo>
                  <a:pt x="18288000" y="10889124"/>
                </a:lnTo>
                <a:lnTo>
                  <a:pt x="0" y="10889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08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7371953" y="-2018236"/>
            <a:ext cx="12973394" cy="14172262"/>
            <a:chOff x="0" y="0"/>
            <a:chExt cx="812800" cy="8879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87911"/>
            </a:xfrm>
            <a:custGeom>
              <a:avLst/>
              <a:gdLst/>
              <a:ahLst/>
              <a:cxnLst/>
              <a:rect l="l" t="t" r="r" b="b"/>
              <a:pathLst>
                <a:path w="812800" h="887911">
                  <a:moveTo>
                    <a:pt x="406400" y="0"/>
                  </a:moveTo>
                  <a:cubicBezTo>
                    <a:pt x="181951" y="0"/>
                    <a:pt x="0" y="198766"/>
                    <a:pt x="0" y="443955"/>
                  </a:cubicBezTo>
                  <a:cubicBezTo>
                    <a:pt x="0" y="689145"/>
                    <a:pt x="181951" y="887911"/>
                    <a:pt x="406400" y="887911"/>
                  </a:cubicBezTo>
                  <a:cubicBezTo>
                    <a:pt x="630849" y="887911"/>
                    <a:pt x="812800" y="689145"/>
                    <a:pt x="812800" y="443955"/>
                  </a:cubicBezTo>
                  <a:cubicBezTo>
                    <a:pt x="812800" y="19876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5142"/>
              <a:ext cx="660400" cy="75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662425" y="942975"/>
            <a:ext cx="7155539" cy="3296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39"/>
              </a:lnSpc>
            </a:pPr>
            <a:r>
              <a:rPr lang="en-US" sz="6999" dirty="0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The Meaning </a:t>
            </a:r>
          </a:p>
          <a:p>
            <a:pPr algn="r">
              <a:lnSpc>
                <a:spcPts val="8539"/>
              </a:lnSpc>
            </a:pPr>
            <a:r>
              <a:rPr lang="en-US" sz="6999" dirty="0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and Virtues </a:t>
            </a:r>
          </a:p>
          <a:p>
            <a:pPr algn="r">
              <a:lnSpc>
                <a:spcPts val="8539"/>
              </a:lnSpc>
            </a:pPr>
            <a:r>
              <a:rPr lang="en-US" sz="6999" dirty="0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of </a:t>
            </a:r>
            <a:r>
              <a:rPr lang="en-US" sz="6999" dirty="0" err="1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Lailatul</a:t>
            </a:r>
            <a:r>
              <a:rPr lang="en-US" sz="6999" dirty="0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 Qadr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44325" y="4982170"/>
            <a:ext cx="7073639" cy="427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Lorem ipsum dolor sit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amet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consectetur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adipiscing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elit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Quisque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non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elit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mauris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. Cras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euismod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metus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ac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finibus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finibus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felis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dui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suscipit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purus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, a maximus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leo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ligula at dolor. Morbi et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malesuada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purus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Phasellus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lacus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sit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amet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urna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tempor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sollicitudin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252410" y="-1136968"/>
            <a:ext cx="1411804" cy="7542308"/>
            <a:chOff x="0" y="0"/>
            <a:chExt cx="1882405" cy="10056411"/>
          </a:xfrm>
        </p:grpSpPr>
        <p:sp>
          <p:nvSpPr>
            <p:cNvPr id="9" name="Freeform 9"/>
            <p:cNvSpPr/>
            <p:nvPr/>
          </p:nvSpPr>
          <p:spPr>
            <a:xfrm>
              <a:off x="0" y="894771"/>
              <a:ext cx="1426680" cy="9161640"/>
            </a:xfrm>
            <a:custGeom>
              <a:avLst/>
              <a:gdLst/>
              <a:ahLst/>
              <a:cxnLst/>
              <a:rect l="l" t="t" r="r" b="b"/>
              <a:pathLst>
                <a:path w="1426680" h="9161640">
                  <a:moveTo>
                    <a:pt x="0" y="0"/>
                  </a:moveTo>
                  <a:lnTo>
                    <a:pt x="1426680" y="0"/>
                  </a:lnTo>
                  <a:lnTo>
                    <a:pt x="1426680" y="9161640"/>
                  </a:lnTo>
                  <a:lnTo>
                    <a:pt x="0" y="9161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69709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970956" y="0"/>
              <a:ext cx="911449" cy="5853007"/>
            </a:xfrm>
            <a:custGeom>
              <a:avLst/>
              <a:gdLst/>
              <a:ahLst/>
              <a:cxnLst/>
              <a:rect l="l" t="t" r="r" b="b"/>
              <a:pathLst>
                <a:path w="911449" h="5853007">
                  <a:moveTo>
                    <a:pt x="0" y="0"/>
                  </a:moveTo>
                  <a:lnTo>
                    <a:pt x="911449" y="0"/>
                  </a:lnTo>
                  <a:lnTo>
                    <a:pt x="911449" y="5853007"/>
                  </a:lnTo>
                  <a:lnTo>
                    <a:pt x="0" y="5853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69709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2849864" y="-2838426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0" y="0"/>
                </a:lnTo>
                <a:lnTo>
                  <a:pt x="6816310" y="6816310"/>
                </a:lnTo>
                <a:lnTo>
                  <a:pt x="0" y="6816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42214" y="-426763"/>
            <a:ext cx="16080695" cy="10713763"/>
          </a:xfrm>
          <a:custGeom>
            <a:avLst/>
            <a:gdLst/>
            <a:ahLst/>
            <a:cxnLst/>
            <a:rect l="l" t="t" r="r" b="b"/>
            <a:pathLst>
              <a:path w="16080695" h="10713763">
                <a:moveTo>
                  <a:pt x="0" y="0"/>
                </a:moveTo>
                <a:lnTo>
                  <a:pt x="16080696" y="0"/>
                </a:lnTo>
                <a:lnTo>
                  <a:pt x="16080696" y="10713763"/>
                </a:lnTo>
                <a:lnTo>
                  <a:pt x="0" y="10713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22612" y="-373691"/>
            <a:ext cx="8567717" cy="11258549"/>
            <a:chOff x="0" y="0"/>
            <a:chExt cx="2256518" cy="29652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6518" cy="2965215"/>
            </a:xfrm>
            <a:custGeom>
              <a:avLst/>
              <a:gdLst/>
              <a:ahLst/>
              <a:cxnLst/>
              <a:rect l="l" t="t" r="r" b="b"/>
              <a:pathLst>
                <a:path w="2256518" h="2965215">
                  <a:moveTo>
                    <a:pt x="46084" y="0"/>
                  </a:moveTo>
                  <a:lnTo>
                    <a:pt x="2210434" y="0"/>
                  </a:lnTo>
                  <a:cubicBezTo>
                    <a:pt x="2222656" y="0"/>
                    <a:pt x="2234378" y="4855"/>
                    <a:pt x="2243020" y="13498"/>
                  </a:cubicBezTo>
                  <a:cubicBezTo>
                    <a:pt x="2251663" y="22140"/>
                    <a:pt x="2256518" y="33862"/>
                    <a:pt x="2256518" y="46084"/>
                  </a:cubicBezTo>
                  <a:lnTo>
                    <a:pt x="2256518" y="2919130"/>
                  </a:lnTo>
                  <a:cubicBezTo>
                    <a:pt x="2256518" y="2931353"/>
                    <a:pt x="2251663" y="2943074"/>
                    <a:pt x="2243020" y="2951717"/>
                  </a:cubicBezTo>
                  <a:cubicBezTo>
                    <a:pt x="2234378" y="2960359"/>
                    <a:pt x="2222656" y="2965215"/>
                    <a:pt x="2210434" y="2965215"/>
                  </a:cubicBezTo>
                  <a:lnTo>
                    <a:pt x="46084" y="2965215"/>
                  </a:lnTo>
                  <a:cubicBezTo>
                    <a:pt x="33862" y="2965215"/>
                    <a:pt x="22140" y="2960359"/>
                    <a:pt x="13498" y="2951717"/>
                  </a:cubicBezTo>
                  <a:cubicBezTo>
                    <a:pt x="4855" y="2943074"/>
                    <a:pt x="0" y="2931353"/>
                    <a:pt x="0" y="2919130"/>
                  </a:cubicBezTo>
                  <a:lnTo>
                    <a:pt x="0" y="46084"/>
                  </a:lnTo>
                  <a:cubicBezTo>
                    <a:pt x="0" y="33862"/>
                    <a:pt x="4855" y="22140"/>
                    <a:pt x="13498" y="13498"/>
                  </a:cubicBezTo>
                  <a:cubicBezTo>
                    <a:pt x="22140" y="4855"/>
                    <a:pt x="33862" y="0"/>
                    <a:pt x="46084" y="0"/>
                  </a:cubicBezTo>
                  <a:close/>
                </a:path>
              </a:pathLst>
            </a:custGeom>
            <a:solidFill>
              <a:srgbClr val="290F0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56518" cy="300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71107" y="1028700"/>
            <a:ext cx="8293750" cy="2519777"/>
            <a:chOff x="0" y="0"/>
            <a:chExt cx="2184362" cy="6636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4362" cy="663645"/>
            </a:xfrm>
            <a:custGeom>
              <a:avLst/>
              <a:gdLst/>
              <a:ahLst/>
              <a:cxnLst/>
              <a:rect l="l" t="t" r="r" b="b"/>
              <a:pathLst>
                <a:path w="2184362" h="663645">
                  <a:moveTo>
                    <a:pt x="47607" y="0"/>
                  </a:moveTo>
                  <a:lnTo>
                    <a:pt x="2136755" y="0"/>
                  </a:lnTo>
                  <a:cubicBezTo>
                    <a:pt x="2149381" y="0"/>
                    <a:pt x="2161490" y="5016"/>
                    <a:pt x="2170418" y="13944"/>
                  </a:cubicBezTo>
                  <a:cubicBezTo>
                    <a:pt x="2179346" y="22872"/>
                    <a:pt x="2184362" y="34981"/>
                    <a:pt x="2184362" y="47607"/>
                  </a:cubicBezTo>
                  <a:lnTo>
                    <a:pt x="2184362" y="616038"/>
                  </a:lnTo>
                  <a:cubicBezTo>
                    <a:pt x="2184362" y="642331"/>
                    <a:pt x="2163048" y="663645"/>
                    <a:pt x="2136755" y="663645"/>
                  </a:cubicBezTo>
                  <a:lnTo>
                    <a:pt x="47607" y="663645"/>
                  </a:lnTo>
                  <a:cubicBezTo>
                    <a:pt x="34981" y="663645"/>
                    <a:pt x="22872" y="658629"/>
                    <a:pt x="13944" y="649701"/>
                  </a:cubicBezTo>
                  <a:cubicBezTo>
                    <a:pt x="5016" y="640773"/>
                    <a:pt x="0" y="628664"/>
                    <a:pt x="0" y="616038"/>
                  </a:cubicBezTo>
                  <a:lnTo>
                    <a:pt x="0" y="47607"/>
                  </a:lnTo>
                  <a:cubicBezTo>
                    <a:pt x="0" y="34981"/>
                    <a:pt x="5016" y="22872"/>
                    <a:pt x="13944" y="13944"/>
                  </a:cubicBezTo>
                  <a:cubicBezTo>
                    <a:pt x="22872" y="5016"/>
                    <a:pt x="34981" y="0"/>
                    <a:pt x="47607" y="0"/>
                  </a:cubicBezTo>
                  <a:close/>
                </a:path>
              </a:pathLst>
            </a:custGeom>
            <a:solidFill>
              <a:srgbClr val="290F0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84362" cy="701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46109" y="1156365"/>
            <a:ext cx="8718110" cy="222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39"/>
              </a:lnSpc>
            </a:pPr>
            <a:r>
              <a:rPr lang="en-US" sz="6999" dirty="0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Paying Zakat Purifying Wealth and Soul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82410" y="4447579"/>
            <a:ext cx="6041637" cy="481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 Phasellus a lacus sit amet urna tempor sollicitudin.</a:t>
            </a:r>
          </a:p>
        </p:txBody>
      </p:sp>
      <p:sp>
        <p:nvSpPr>
          <p:cNvPr id="11" name="Freeform 11"/>
          <p:cNvSpPr/>
          <p:nvPr/>
        </p:nvSpPr>
        <p:spPr>
          <a:xfrm>
            <a:off x="7609770" y="4067205"/>
            <a:ext cx="5625685" cy="5625685"/>
          </a:xfrm>
          <a:custGeom>
            <a:avLst/>
            <a:gdLst/>
            <a:ahLst/>
            <a:cxnLst/>
            <a:rect l="l" t="t" r="r" b="b"/>
            <a:pathLst>
              <a:path w="5625685" h="5625685">
                <a:moveTo>
                  <a:pt x="0" y="0"/>
                </a:moveTo>
                <a:lnTo>
                  <a:pt x="5625685" y="0"/>
                </a:lnTo>
                <a:lnTo>
                  <a:pt x="5625685" y="5625686"/>
                </a:lnTo>
                <a:lnTo>
                  <a:pt x="0" y="5625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954036" y="-3127875"/>
            <a:ext cx="1070010" cy="6871230"/>
          </a:xfrm>
          <a:custGeom>
            <a:avLst/>
            <a:gdLst/>
            <a:ahLst/>
            <a:cxnLst/>
            <a:rect l="l" t="t" r="r" b="b"/>
            <a:pathLst>
              <a:path w="1070010" h="6871230">
                <a:moveTo>
                  <a:pt x="0" y="0"/>
                </a:moveTo>
                <a:lnTo>
                  <a:pt x="1070010" y="0"/>
                </a:lnTo>
                <a:lnTo>
                  <a:pt x="1070010" y="6871230"/>
                </a:lnTo>
                <a:lnTo>
                  <a:pt x="0" y="68712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970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682253" y="-2389253"/>
            <a:ext cx="683587" cy="4389755"/>
          </a:xfrm>
          <a:custGeom>
            <a:avLst/>
            <a:gdLst/>
            <a:ahLst/>
            <a:cxnLst/>
            <a:rect l="l" t="t" r="r" b="b"/>
            <a:pathLst>
              <a:path w="683587" h="4389755">
                <a:moveTo>
                  <a:pt x="0" y="0"/>
                </a:moveTo>
                <a:lnTo>
                  <a:pt x="683587" y="0"/>
                </a:lnTo>
                <a:lnTo>
                  <a:pt x="683587" y="4389755"/>
                </a:lnTo>
                <a:lnTo>
                  <a:pt x="0" y="4389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9709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0F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646056"/>
          </a:xfrm>
          <a:custGeom>
            <a:avLst/>
            <a:gdLst/>
            <a:ahLst/>
            <a:cxnLst/>
            <a:rect l="l" t="t" r="r" b="b"/>
            <a:pathLst>
              <a:path w="18288000" h="5646056">
                <a:moveTo>
                  <a:pt x="0" y="0"/>
                </a:moveTo>
                <a:lnTo>
                  <a:pt x="18288000" y="0"/>
                </a:lnTo>
                <a:lnTo>
                  <a:pt x="18288000" y="5646056"/>
                </a:lnTo>
                <a:lnTo>
                  <a:pt x="0" y="5646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617" b="-6259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93280" y="6903006"/>
            <a:ext cx="11866020" cy="267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Lorem ipsum dolor sit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amet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consectetur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adipiscing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elit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Quisque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non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elit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mauris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. Cras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euismod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metus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ac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finibus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finibus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felis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dui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suscipit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purus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, a maximus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leo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ligula at dolor. Morbi et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malesuada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purus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Phasellus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lacus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sit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amet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urna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tempor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sollicitudin</a:t>
            </a:r>
            <a:r>
              <a:rPr lang="en-US" sz="30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187305" y="4959540"/>
            <a:ext cx="9741549" cy="1285367"/>
            <a:chOff x="0" y="0"/>
            <a:chExt cx="2565676" cy="3385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5676" cy="338533"/>
            </a:xfrm>
            <a:custGeom>
              <a:avLst/>
              <a:gdLst/>
              <a:ahLst/>
              <a:cxnLst/>
              <a:rect l="l" t="t" r="r" b="b"/>
              <a:pathLst>
                <a:path w="2565676" h="338533">
                  <a:moveTo>
                    <a:pt x="40531" y="0"/>
                  </a:moveTo>
                  <a:lnTo>
                    <a:pt x="2525144" y="0"/>
                  </a:lnTo>
                  <a:cubicBezTo>
                    <a:pt x="2547529" y="0"/>
                    <a:pt x="2565676" y="18146"/>
                    <a:pt x="2565676" y="40531"/>
                  </a:cubicBezTo>
                  <a:lnTo>
                    <a:pt x="2565676" y="298002"/>
                  </a:lnTo>
                  <a:cubicBezTo>
                    <a:pt x="2565676" y="320386"/>
                    <a:pt x="2547529" y="338533"/>
                    <a:pt x="2525144" y="338533"/>
                  </a:cubicBezTo>
                  <a:lnTo>
                    <a:pt x="40531" y="338533"/>
                  </a:lnTo>
                  <a:cubicBezTo>
                    <a:pt x="18146" y="338533"/>
                    <a:pt x="0" y="320386"/>
                    <a:pt x="0" y="298002"/>
                  </a:cubicBezTo>
                  <a:lnTo>
                    <a:pt x="0" y="40531"/>
                  </a:lnTo>
                  <a:cubicBezTo>
                    <a:pt x="0" y="18146"/>
                    <a:pt x="18146" y="0"/>
                    <a:pt x="40531" y="0"/>
                  </a:cubicBezTo>
                  <a:close/>
                </a:path>
              </a:pathLst>
            </a:custGeom>
            <a:solidFill>
              <a:srgbClr val="F8D89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565676" cy="376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80036" y="5031042"/>
            <a:ext cx="9026488" cy="1144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39"/>
              </a:lnSpc>
            </a:pPr>
            <a:r>
              <a:rPr lang="en-US" sz="6999" dirty="0">
                <a:solidFill>
                  <a:srgbClr val="290F0C"/>
                </a:solidFill>
                <a:latin typeface="Abibas"/>
                <a:ea typeface="Abibas"/>
                <a:cs typeface="Abibas"/>
                <a:sym typeface="Abibas"/>
              </a:rPr>
              <a:t>Reciting the Quran</a:t>
            </a:r>
          </a:p>
        </p:txBody>
      </p:sp>
      <p:sp>
        <p:nvSpPr>
          <p:cNvPr id="8" name="Freeform 8"/>
          <p:cNvSpPr/>
          <p:nvPr/>
        </p:nvSpPr>
        <p:spPr>
          <a:xfrm>
            <a:off x="-3004941" y="6590873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1" y="0"/>
                </a:lnTo>
                <a:lnTo>
                  <a:pt x="6816311" y="6816311"/>
                </a:lnTo>
                <a:lnTo>
                  <a:pt x="0" y="681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396645" y="-2973593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1" y="0"/>
                </a:lnTo>
                <a:lnTo>
                  <a:pt x="6816311" y="6816310"/>
                </a:lnTo>
                <a:lnTo>
                  <a:pt x="0" y="6816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6486</TotalTime>
  <Words>545</Words>
  <Application>Microsoft Office PowerPoint</Application>
  <PresentationFormat>Custom</PresentationFormat>
  <Paragraphs>55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Poppins</vt:lpstr>
      <vt:lpstr>Moontime</vt:lpstr>
      <vt:lpstr>29LT Riwaya Informal</vt:lpstr>
      <vt:lpstr>Abibas</vt:lpstr>
      <vt:lpstr>Arial</vt:lpstr>
      <vt:lpstr>Inter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Illustrative Islamic Ramadan Presentation</dc:title>
  <cp:lastModifiedBy>Tolulope Adams</cp:lastModifiedBy>
  <cp:revision>37</cp:revision>
  <dcterms:created xsi:type="dcterms:W3CDTF">2006-08-16T00:00:00Z</dcterms:created>
  <dcterms:modified xsi:type="dcterms:W3CDTF">2025-02-16T00:59:58Z</dcterms:modified>
  <dc:identifier>DAGekBioYGw</dc:identifier>
</cp:coreProperties>
</file>